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6" r:id="rId5"/>
    <p:sldId id="317" r:id="rId6"/>
    <p:sldId id="259" r:id="rId7"/>
    <p:sldId id="260" r:id="rId8"/>
    <p:sldId id="261" r:id="rId9"/>
    <p:sldId id="321" r:id="rId10"/>
    <p:sldId id="263" r:id="rId11"/>
    <p:sldId id="264" r:id="rId12"/>
    <p:sldId id="265" r:id="rId13"/>
    <p:sldId id="266" r:id="rId14"/>
    <p:sldId id="267" r:id="rId15"/>
    <p:sldId id="318" r:id="rId16"/>
    <p:sldId id="322" r:id="rId17"/>
    <p:sldId id="320" r:id="rId18"/>
    <p:sldId id="316" r:id="rId19"/>
    <p:sldId id="311" r:id="rId20"/>
    <p:sldId id="268" r:id="rId21"/>
    <p:sldId id="324" r:id="rId22"/>
    <p:sldId id="269" r:id="rId23"/>
    <p:sldId id="312" r:id="rId24"/>
    <p:sldId id="313" r:id="rId25"/>
    <p:sldId id="314" r:id="rId26"/>
    <p:sldId id="315" r:id="rId27"/>
    <p:sldId id="270" r:id="rId28"/>
    <p:sldId id="325" r:id="rId29"/>
    <p:sldId id="323" r:id="rId30"/>
  </p:sldIdLst>
  <p:sldSz cx="12192000" cy="6858000"/>
  <p:notesSz cx="6797675" cy="98742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4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Hoja1!$H$1</c:f>
              <c:strCache>
                <c:ptCount val="1"/>
                <c:pt idx="0">
                  <c:v>% REGIONAL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solidFill>
                  <a:srgbClr val="0070C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Hoja1!$G$2:$G$13</c:f>
              <c:numCache>
                <c:formatCode>mmm\-yy</c:formatCode>
                <c:ptCount val="1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</c:numCache>
            </c:numRef>
          </c:cat>
          <c:val>
            <c:numRef>
              <c:f>Hoja1!$H$2:$H$13</c:f>
              <c:numCache>
                <c:formatCode>0.00</c:formatCode>
                <c:ptCount val="12"/>
                <c:pt idx="0">
                  <c:v>61.435122263610637</c:v>
                </c:pt>
                <c:pt idx="1">
                  <c:v>62.148953440721243</c:v>
                </c:pt>
                <c:pt idx="2">
                  <c:v>64.055570585764613</c:v>
                </c:pt>
                <c:pt idx="3">
                  <c:v>65.732886594692104</c:v>
                </c:pt>
                <c:pt idx="4">
                  <c:v>65.065224653737772</c:v>
                </c:pt>
                <c:pt idx="5">
                  <c:v>68.303529329823718</c:v>
                </c:pt>
                <c:pt idx="6">
                  <c:v>71.380069870360671</c:v>
                </c:pt>
                <c:pt idx="7" formatCode="General">
                  <c:v>73.86</c:v>
                </c:pt>
                <c:pt idx="8" formatCode="General">
                  <c:v>72.16</c:v>
                </c:pt>
                <c:pt idx="9">
                  <c:v>71.01009941750975</c:v>
                </c:pt>
                <c:pt idx="10">
                  <c:v>70.78</c:v>
                </c:pt>
                <c:pt idx="11">
                  <c:v>74.39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9F-4B8F-A22A-5234E53B0500}"/>
            </c:ext>
          </c:extLst>
        </c:ser>
        <c:ser>
          <c:idx val="1"/>
          <c:order val="1"/>
          <c:tx>
            <c:strRef>
              <c:f>Hoja1!$I$1</c:f>
              <c:strCache>
                <c:ptCount val="1"/>
                <c:pt idx="0">
                  <c:v>% ÁREA II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solidFill>
                  <a:schemeClr val="accent2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Hoja1!$G$2:$G$13</c:f>
              <c:numCache>
                <c:formatCode>mmm\-yy</c:formatCode>
                <c:ptCount val="12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</c:numCache>
            </c:numRef>
          </c:cat>
          <c:val>
            <c:numRef>
              <c:f>Hoja1!$I$2:$I$13</c:f>
              <c:numCache>
                <c:formatCode>0.00</c:formatCode>
                <c:ptCount val="12"/>
                <c:pt idx="0">
                  <c:v>59.038244141076916</c:v>
                </c:pt>
                <c:pt idx="1">
                  <c:v>59.295323833927668</c:v>
                </c:pt>
                <c:pt idx="2">
                  <c:v>61.865677150465892</c:v>
                </c:pt>
                <c:pt idx="3">
                  <c:v>63.608840870470253</c:v>
                </c:pt>
                <c:pt idx="4">
                  <c:v>63.291061124996141</c:v>
                </c:pt>
                <c:pt idx="5">
                  <c:v>66.328780801639553</c:v>
                </c:pt>
                <c:pt idx="6">
                  <c:v>70.445865512944579</c:v>
                </c:pt>
                <c:pt idx="7">
                  <c:v>73.362096645809217</c:v>
                </c:pt>
                <c:pt idx="8">
                  <c:v>69.608208502356689</c:v>
                </c:pt>
                <c:pt idx="9">
                  <c:v>67.794616379377501</c:v>
                </c:pt>
                <c:pt idx="10">
                  <c:v>68.25255681580613</c:v>
                </c:pt>
                <c:pt idx="11">
                  <c:v>72.13998998804847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9F-4B8F-A22A-5234E53B0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3386104"/>
        <c:axId val="313382576"/>
      </c:lineChart>
      <c:dateAx>
        <c:axId val="3133861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13382576"/>
        <c:crosses val="autoZero"/>
        <c:auto val="1"/>
        <c:lblOffset val="100"/>
        <c:baseTimeUnit val="months"/>
      </c:dateAx>
      <c:valAx>
        <c:axId val="313382576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13386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AA583-56BA-48A0-824D-D8456803E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325F4A-077B-4FF4-8B4B-CF84AFE4A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B9E8E5-51A0-44D6-AD5D-512B9538E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436E-0566-4B1E-BC5D-1ED438FD0F40}" type="datetimeFigureOut">
              <a:rPr lang="es-ES" smtClean="0"/>
              <a:t>29/01/2020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3196E7-B4EE-4780-AFCE-836C2F985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99FB74-E23E-4D0D-BA1A-F962950B7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44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FC5F5-2ED3-4DF9-A97E-4C097405D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18E378-CB44-453A-A043-5D1148B42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DB06E7-9536-4D56-8E53-8DACB0EF3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436E-0566-4B1E-BC5D-1ED438FD0F40}" type="datetimeFigureOut">
              <a:rPr lang="es-ES" smtClean="0"/>
              <a:t>29/01/2020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A5A32C-0DDE-4169-A647-389B54BF9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87E4BE-AF01-4176-AB0A-950AEBFD0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947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9DC19D-854B-45CF-AA61-48E731A64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AC0B0C-C507-41FC-BB40-3F838AB76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6A359C-1EBC-4BD5-8546-8F9327B8C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436E-0566-4B1E-BC5D-1ED438FD0F40}" type="datetimeFigureOut">
              <a:rPr lang="es-ES" smtClean="0"/>
              <a:t>29/01/2020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A68004-2572-4F99-B8D7-50B5D568E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B95DA5-9A4C-4F45-ADB4-E544D0EC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4708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5C78A893-C9CC-4770-9430-A7491AC2EC88}"/>
              </a:ext>
            </a:extLst>
          </p:cNvPr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96ABD93-0BBA-40D1-A024-9C6B043044B5}"/>
              </a:ext>
            </a:extLst>
          </p:cNvPr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B2E6A8BB-2729-4006-8CCF-AB6F0D58DC1A}"/>
              </a:ext>
            </a:extLst>
          </p:cNvPr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D372E8-38EF-4878-A058-68D6B240A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6436E-0566-4B1E-BC5D-1ED438FD0F40}" type="datetimeFigureOut">
              <a:rPr lang="es-ES" smtClean="0"/>
              <a:t>29/01/2020</a:t>
            </a:fld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EB9297-FA22-4587-9E5B-566049D8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E9AA4C-F78F-4B8F-AD92-1F32A4672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3361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6D35E-E76F-4DD0-BC23-8F48113A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6436E-0566-4B1E-BC5D-1ED438FD0F40}" type="datetimeFigureOut">
              <a:rPr lang="es-ES" smtClean="0"/>
              <a:t>29/01/2020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C0D29-E888-4D12-841F-F6B96F246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A9DB9-285E-4225-80E8-DC5BFAB86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647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CB5C9C2-E29F-44FE-B8FB-5818C1F30080}"/>
              </a:ext>
            </a:extLst>
          </p:cNvPr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C09D741-07B2-4071-AAD7-2C876105CC54}"/>
              </a:ext>
            </a:extLst>
          </p:cNvPr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DD6AA99E-B337-4DE6-8714-C43CDDADEB3C}"/>
              </a:ext>
            </a:extLst>
          </p:cNvPr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3E1D824-F5CC-4FBB-A6D2-DFF7DD11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6436E-0566-4B1E-BC5D-1ED438FD0F40}" type="datetimeFigureOut">
              <a:rPr lang="es-ES" smtClean="0"/>
              <a:t>29/01/2020</a:t>
            </a:fld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A1CF18E-FBCF-450A-AFA9-8C15E6ACD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9DEF79D-7C39-4A18-9FD8-9CC7BD088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5193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4E15D0-70FF-4094-8D41-B0570CF62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6436E-0566-4B1E-BC5D-1ED438FD0F40}" type="datetimeFigureOut">
              <a:rPr lang="es-ES" smtClean="0"/>
              <a:t>29/01/2020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44C171-8F5D-4BCA-880A-7BDE3B3D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0A214D-BEA1-43A8-B58A-EE20D7E61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0774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929A6FC-7A1E-4331-A238-BC9CEB6E9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6436E-0566-4B1E-BC5D-1ED438FD0F40}" type="datetimeFigureOut">
              <a:rPr lang="es-ES" smtClean="0"/>
              <a:t>29/01/2020</a:t>
            </a:fld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A5E2CAF-43A0-46B6-BB74-3F0CC2212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7E22D7D-590C-475A-95FB-6D14C44DC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39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B486601-173E-49A6-A641-676A9F7FE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6436E-0566-4B1E-BC5D-1ED438FD0F40}" type="datetimeFigureOut">
              <a:rPr lang="es-ES" smtClean="0"/>
              <a:t>29/01/2020</a:t>
            </a:fld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138B0B2-8DC8-4BF4-B0E6-D7F803118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9EE9AB6-4B30-478D-B5A1-86D3314C5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37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3188671-BFDF-47E3-B369-11C68A53E72B}"/>
              </a:ext>
            </a:extLst>
          </p:cNvPr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4E93E27-D34A-4B64-B79E-DEDF0F9E6DC7}"/>
              </a:ext>
            </a:extLst>
          </p:cNvPr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6F882E0D-2F28-41AE-9EA9-05FFA190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6436E-0566-4B1E-BC5D-1ED438FD0F40}" type="datetimeFigureOut">
              <a:rPr lang="es-ES" smtClean="0"/>
              <a:t>29/01/2020</a:t>
            </a:fld>
            <a:endParaRPr lang="es-E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2F6A54B3-1358-474A-A94F-14E3DD4C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D1DCA59-D5A2-4E77-821A-78CA182D3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7162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BEAC205-D48B-4664-B7F1-7D5ABDCB5053}"/>
              </a:ext>
            </a:extLst>
          </p:cNvPr>
          <p:cNvSpPr/>
          <p:nvPr/>
        </p:nvSpPr>
        <p:spPr>
          <a:xfrm>
            <a:off x="1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137FC44-53D9-4534-B17B-0FA8CF52A444}"/>
              </a:ext>
            </a:extLst>
          </p:cNvPr>
          <p:cNvSpPr/>
          <p:nvPr/>
        </p:nvSpPr>
        <p:spPr>
          <a:xfrm>
            <a:off x="404071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B6FF314D-EFBD-43C4-9F57-6E21F5D3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667" y="6459539"/>
            <a:ext cx="2618317" cy="365125"/>
          </a:xfrm>
        </p:spPr>
        <p:txBody>
          <a:bodyPr/>
          <a:lstStyle>
            <a:lvl1pPr algn="l">
              <a:defRPr/>
            </a:lvl1pPr>
          </a:lstStyle>
          <a:p>
            <a:fld id="{0676436E-0566-4B1E-BC5D-1ED438FD0F40}" type="datetimeFigureOut">
              <a:rPr lang="es-ES" smtClean="0"/>
              <a:t>29/01/2020</a:t>
            </a:fld>
            <a:endParaRPr lang="es-E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E0C04F1-77D0-42B2-BF51-E2C2D74BD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0" y="6459539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17297EC-93C0-461C-B4C2-52C78340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10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1BC6A-B00B-4B4C-BE4A-77602BD2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0DDC32-D5C3-465F-8A8D-15D367C20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2F49BF-89EC-4984-8CF1-07563B868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436E-0566-4B1E-BC5D-1ED438FD0F40}" type="datetimeFigureOut">
              <a:rPr lang="es-ES" smtClean="0"/>
              <a:t>29/01/2020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46C125-3AC4-4875-93FC-8C21A1F9B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601523-EE0A-4C1C-B7AB-7B4AC18B3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374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6D61527-E441-4798-8889-E595318FD0BA}"/>
              </a:ext>
            </a:extLst>
          </p:cNvPr>
          <p:cNvSpPr/>
          <p:nvPr/>
        </p:nvSpPr>
        <p:spPr>
          <a:xfrm>
            <a:off x="1" y="4953000"/>
            <a:ext cx="1218988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CFE80B7-4A12-4701-ADF5-49775A5D0D55}"/>
              </a:ext>
            </a:extLst>
          </p:cNvPr>
          <p:cNvSpPr/>
          <p:nvPr/>
        </p:nvSpPr>
        <p:spPr>
          <a:xfrm>
            <a:off x="1" y="4914900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D18AB90-14C5-4878-B7EA-698D302D4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6436E-0566-4B1E-BC5D-1ED438FD0F40}" type="datetimeFigureOut">
              <a:rPr lang="es-ES" smtClean="0"/>
              <a:t>29/01/2020</a:t>
            </a:fld>
            <a:endParaRPr lang="es-E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60E920A-A43B-4EC1-ADCB-F5290170F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C06F252-A690-4388-A8C0-7C9FB65DE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437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A6F7A-F1BD-4879-BA44-E34F735A8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6436E-0566-4B1E-BC5D-1ED438FD0F40}" type="datetimeFigureOut">
              <a:rPr lang="es-ES" smtClean="0"/>
              <a:t>29/01/2020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CD41D-8A1F-4B49-831B-FA1A03EB9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232D4-62A9-43DD-B606-ACA442193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307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6762AD1C-A801-4D96-AB47-978813CE0798}"/>
              </a:ext>
            </a:extLst>
          </p:cNvPr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6538043-2D13-4502-AA5F-CFD9800C4F02}"/>
              </a:ext>
            </a:extLst>
          </p:cNvPr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FA2CA41-BEB6-4DFC-BA1B-87CF1FEDD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6436E-0566-4B1E-BC5D-1ED438FD0F40}" type="datetimeFigureOut">
              <a:rPr lang="es-ES" smtClean="0"/>
              <a:t>29/01/2020</a:t>
            </a:fld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470CA58-361B-4860-BF5E-1023CF6A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964D059-D37D-4C4B-8115-F5E36AA91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69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00403D-111C-4338-B1BB-6839D830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6BF47A-5734-401A-96AE-97342F849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4E0191-A884-4C12-8D82-F26C61DC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436E-0566-4B1E-BC5D-1ED438FD0F40}" type="datetimeFigureOut">
              <a:rPr lang="es-ES" smtClean="0"/>
              <a:t>29/01/2020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3868B3-0204-4698-B671-B2EAE3AAD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89FDDE-181E-4ABA-AB68-FDD8B09F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154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8DC1EB-DB72-4B28-AD9D-95482946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899576-318C-43AB-B845-004C37CA7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110DCD-75C9-487F-93A0-B1C852E56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2961ED-9758-4C1B-83D8-475DE9000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436E-0566-4B1E-BC5D-1ED438FD0F40}" type="datetimeFigureOut">
              <a:rPr lang="es-ES" smtClean="0"/>
              <a:t>29/01/2020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517AAE-615E-43EA-9286-568B1A025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51AF8E-B32F-4461-B72B-470C9C79C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389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4DFE7-E048-47CF-824C-40B42936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0F32C9-C4F8-48EE-9952-F577EFD9F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C0650BB-6119-4477-913F-0A49F6B74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279C6D3-7BED-4F6F-9AE7-5755D3692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C13EA3C-3AD2-4241-B196-360883C4C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1B9AE37-0665-423F-B816-BAFB03502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436E-0566-4B1E-BC5D-1ED438FD0F40}" type="datetimeFigureOut">
              <a:rPr lang="es-ES" smtClean="0"/>
              <a:t>29/01/2020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70524A-4633-4D06-9F24-806182C22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C53803-76F2-4955-B193-14E545914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63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6E9174-57EE-4FF9-8475-43C4386F3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B04AC0E-8DDD-42D6-9D49-490EE1B0B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436E-0566-4B1E-BC5D-1ED438FD0F40}" type="datetimeFigureOut">
              <a:rPr lang="es-ES" smtClean="0"/>
              <a:t>29/01/2020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8C1CA40-6876-4368-929C-31B62C089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BBAD9D-50E9-407E-9EBE-A41A95E7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909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5CE522A-C224-468E-AE66-FDD1BFE7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436E-0566-4B1E-BC5D-1ED438FD0F40}" type="datetimeFigureOut">
              <a:rPr lang="es-ES" smtClean="0"/>
              <a:t>29/01/2020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26EA2A-C10E-4A5B-80E7-6D2591DF8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E6C7304-B02A-42F6-BE6F-E4B3E301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361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13E6CB-FD78-4696-875C-CD44F4330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7CE2BB-5A69-4281-A04F-3DD64D62F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BB5D45-BE39-41F0-BD2A-D277E2140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9512B5-F8CF-497E-95F8-C07C55957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436E-0566-4B1E-BC5D-1ED438FD0F40}" type="datetimeFigureOut">
              <a:rPr lang="es-ES" smtClean="0"/>
              <a:t>29/01/2020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74F574-1E01-42C3-A18B-BBC3D6D44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627DEE-38ED-4F1B-AEBA-E7581D77F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208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D1B5FB-0E41-4DA8-ADFE-5547E1A14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76F28B6-0B5E-4121-88FE-7E15213CA3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640B45-A4F4-4D9A-926F-CD9260E34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3E5D5F-CA0E-4B8F-A70F-F511E301C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436E-0566-4B1E-BC5D-1ED438FD0F40}" type="datetimeFigureOut">
              <a:rPr lang="es-ES" smtClean="0"/>
              <a:t>29/01/2020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93095A-C753-44D7-B253-4433D36A9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AA2E44-67D6-4984-B29F-0D45DCA14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759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1EA8BFF-E788-40F8-80D5-AB5C20753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10EB2C-4C5D-4D69-94A9-EEA14FF15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29EFD7-E585-44CF-A8D0-B0EF5A171B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436E-0566-4B1E-BC5D-1ED438FD0F40}" type="datetimeFigureOut">
              <a:rPr lang="es-ES" smtClean="0"/>
              <a:t>29/01/2020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93C4F1-FBF1-4FE1-A612-D92014E08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7FC791-AFB7-4C11-A46D-0F7975AD0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937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117497-F1D2-44AA-9461-643E28451F37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75078B-D9CB-4A5D-A493-E2F9780371D3}"/>
              </a:ext>
            </a:extLst>
          </p:cNvPr>
          <p:cNvSpPr/>
          <p:nvPr/>
        </p:nvSpPr>
        <p:spPr>
          <a:xfrm>
            <a:off x="0" y="6334126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A7D343-94DF-4282-BC7B-1EB1E7F77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287339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B274B1DF-3E1B-4ED8-B7E0-C8FC523DF2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6433" y="1846264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DA768-858C-4FD7-8FC6-C26E23486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6433" y="6459539"/>
            <a:ext cx="2472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676436E-0566-4B1E-BC5D-1ED438FD0F40}" type="datetimeFigureOut">
              <a:rPr lang="es-ES" smtClean="0"/>
              <a:t>29/01/2020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F449E-1CDB-468C-B59D-0B32A0855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7234" y="6459539"/>
            <a:ext cx="482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E8C0B-3A70-4ADD-A738-14795C767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99651" y="6459539"/>
            <a:ext cx="1312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2883F33-025A-49DB-BB0D-72FE6AB6F9B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988E0C-8FAE-44B3-ADC7-88100296375B}"/>
              </a:ext>
            </a:extLst>
          </p:cNvPr>
          <p:cNvCxnSpPr/>
          <p:nvPr/>
        </p:nvCxnSpPr>
        <p:spPr>
          <a:xfrm>
            <a:off x="1193800" y="1738313"/>
            <a:ext cx="996738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03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2DF91B-AC50-47FA-8B8A-4BC8492B1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6325" y="646981"/>
            <a:ext cx="7543800" cy="402241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AMPLIACIÓN DEL PILOTO DEL TOPE DE COPAGO</a:t>
            </a:r>
            <a:br>
              <a:rPr lang="es-E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(ÁREA DE SALUD II)</a:t>
            </a:r>
            <a:br>
              <a:rPr lang="es-E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59982-A17D-4B55-9F13-4FBF81014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9500" y="4407775"/>
            <a:ext cx="7543800" cy="1665773"/>
          </a:xfrm>
        </p:spPr>
        <p:txBody>
          <a:bodyPr rtlCol="0">
            <a:normAutofit/>
          </a:bodyPr>
          <a:lstStyle/>
          <a:p>
            <a:pPr eaLnBrk="1" fontAlgn="auto" hangingPunct="1">
              <a:defRPr/>
            </a:pPr>
            <a:r>
              <a:rPr lang="es-E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INFORMÁTICA</a:t>
            </a:r>
          </a:p>
          <a:p>
            <a:pPr eaLnBrk="1" fontAlgn="auto" hangingPunct="1">
              <a:defRPr/>
            </a:pPr>
            <a:r>
              <a:rPr lang="es-E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DE INFORMACIÓN DEL MEDICAMENTO </a:t>
            </a:r>
          </a:p>
          <a:p>
            <a:pPr eaLnBrk="1" fontAlgn="auto" hangingPunct="1">
              <a:defRPr/>
            </a:pPr>
            <a:r>
              <a:rPr lang="es-E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Cartagena, 30 de enero de 2020</a:t>
            </a:r>
          </a:p>
        </p:txBody>
      </p:sp>
      <p:pic>
        <p:nvPicPr>
          <p:cNvPr id="8196" name="Imagen 3">
            <a:extLst>
              <a:ext uri="{FF2B5EF4-FFF2-40B4-BE49-F238E27FC236}">
                <a16:creationId xmlns:a16="http://schemas.microsoft.com/office/drawing/2014/main" id="{25A99EE8-C941-42BD-8634-F66752AA4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3" y="0"/>
            <a:ext cx="21209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7069FD-BD43-4DD1-9AD2-C7E4682E5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de la receta papel 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0A1E09-7A7E-4E14-B8FF-E18216504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s-ES" sz="24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2400" dirty="0"/>
              <a:t>Para que la información de tope de copago sea la real, se tiene que introducir en el sistema la receta papel.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2400" dirty="0"/>
              <a:t>Dentro de la receta papel distinguimos dos tipos: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000" b="1" dirty="0"/>
              <a:t>receta tradicional automatizada</a:t>
            </a:r>
            <a:r>
              <a:rPr lang="es-ES" sz="2400" dirty="0"/>
              <a:t>: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s-ES" sz="1800" dirty="0"/>
              <a:t>receta que viene del programa de prescripción y lleva todos los datos de la prescripción y paciente mecanizados.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000" b="1" dirty="0"/>
              <a:t>receta tradicional manual</a:t>
            </a:r>
            <a:r>
              <a:rPr lang="es-ES" sz="2400" dirty="0"/>
              <a:t>: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s-ES" sz="1800" dirty="0"/>
              <a:t>receta papel que viene cumplimentada a mano por el medico, o bien siendo de la anterior, ésta tiene cualquier tipo de enmienda manual.</a:t>
            </a:r>
          </a:p>
          <a:p>
            <a:endParaRPr lang="es-ES" dirty="0"/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3180F5FB-0B9E-4A01-9AD2-902678437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0"/>
          <a:stretch>
            <a:fillRect/>
          </a:stretch>
        </p:blipFill>
        <p:spPr bwMode="auto">
          <a:xfrm>
            <a:off x="11154833" y="203680"/>
            <a:ext cx="88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44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7AF5DF-4270-4184-B3AA-B3D3FC2AE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Receta tradicional automatizada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8D1690-A783-4083-9238-1DE0D3CF1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E8F746-D349-40B2-90E7-5C973C166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042" y="1846264"/>
            <a:ext cx="7381875" cy="4305300"/>
          </a:xfrm>
          <a:prstGeom prst="rect">
            <a:avLst/>
          </a:prstGeom>
        </p:spPr>
      </p:pic>
      <p:pic>
        <p:nvPicPr>
          <p:cNvPr id="8" name="Imagen 1">
            <a:extLst>
              <a:ext uri="{FF2B5EF4-FFF2-40B4-BE49-F238E27FC236}">
                <a16:creationId xmlns:a16="http://schemas.microsoft.com/office/drawing/2014/main" id="{4FE3BF8E-010B-42C4-9520-56FE5595C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0"/>
          <a:stretch>
            <a:fillRect/>
          </a:stretch>
        </p:blipFill>
        <p:spPr bwMode="auto">
          <a:xfrm>
            <a:off x="11154833" y="203680"/>
            <a:ext cx="88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5D0C5161-C22D-4D1E-A8CC-96DC1BCDDA80}"/>
              </a:ext>
            </a:extLst>
          </p:cNvPr>
          <p:cNvSpPr/>
          <p:nvPr/>
        </p:nvSpPr>
        <p:spPr>
          <a:xfrm>
            <a:off x="6125632" y="2317885"/>
            <a:ext cx="1733031" cy="6141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AA29A7D-8174-432F-9B14-C339F57D531F}"/>
              </a:ext>
            </a:extLst>
          </p:cNvPr>
          <p:cNvSpPr/>
          <p:nvPr/>
        </p:nvSpPr>
        <p:spPr>
          <a:xfrm>
            <a:off x="6125632" y="3618928"/>
            <a:ext cx="1733031" cy="6141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44EDE74-AEB1-4AB5-B5A3-4D7DC7F4CAF5}"/>
              </a:ext>
            </a:extLst>
          </p:cNvPr>
          <p:cNvSpPr/>
          <p:nvPr/>
        </p:nvSpPr>
        <p:spPr>
          <a:xfrm>
            <a:off x="4272831" y="4917057"/>
            <a:ext cx="1455109" cy="75049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870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F8B09-EA34-4B7E-8CB7-09130DC7F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Receta tradicional manual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6218557-B123-4709-BC69-CE038D823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8375" y="2116257"/>
            <a:ext cx="5158398" cy="300501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A433860-DB65-4438-B717-A70E3BB0F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55" y="2001328"/>
            <a:ext cx="5555341" cy="3210554"/>
          </a:xfrm>
          <a:prstGeom prst="rect">
            <a:avLst/>
          </a:prstGeom>
        </p:spPr>
      </p:pic>
      <p:pic>
        <p:nvPicPr>
          <p:cNvPr id="6" name="Imagen 1">
            <a:extLst>
              <a:ext uri="{FF2B5EF4-FFF2-40B4-BE49-F238E27FC236}">
                <a16:creationId xmlns:a16="http://schemas.microsoft.com/office/drawing/2014/main" id="{37D3844A-13CC-4785-A8BB-167DC7E0D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0"/>
          <a:stretch>
            <a:fillRect/>
          </a:stretch>
        </p:blipFill>
        <p:spPr bwMode="auto">
          <a:xfrm>
            <a:off x="11154833" y="203680"/>
            <a:ext cx="88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BBE61E49-EA5D-4A7C-AD24-11EED005D4E9}"/>
              </a:ext>
            </a:extLst>
          </p:cNvPr>
          <p:cNvSpPr/>
          <p:nvPr/>
        </p:nvSpPr>
        <p:spPr>
          <a:xfrm>
            <a:off x="3787874" y="2464534"/>
            <a:ext cx="1733031" cy="6141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1D625FD-7AEA-4817-9270-A8FB55BC50DD}"/>
              </a:ext>
            </a:extLst>
          </p:cNvPr>
          <p:cNvSpPr/>
          <p:nvPr/>
        </p:nvSpPr>
        <p:spPr>
          <a:xfrm>
            <a:off x="3787874" y="3234802"/>
            <a:ext cx="1733031" cy="6141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EFFFCA9-CB46-4736-8287-240904268557}"/>
              </a:ext>
            </a:extLst>
          </p:cNvPr>
          <p:cNvSpPr/>
          <p:nvPr/>
        </p:nvSpPr>
        <p:spPr>
          <a:xfrm>
            <a:off x="3787874" y="4098793"/>
            <a:ext cx="1733031" cy="6141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7D35354-8D5A-49FA-80AD-AB5D09005238}"/>
              </a:ext>
            </a:extLst>
          </p:cNvPr>
          <p:cNvSpPr/>
          <p:nvPr/>
        </p:nvSpPr>
        <p:spPr>
          <a:xfrm>
            <a:off x="9265647" y="2544792"/>
            <a:ext cx="1163689" cy="53386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DFB8535-9D27-4092-A0ED-D7D46139F9A2}"/>
              </a:ext>
            </a:extLst>
          </p:cNvPr>
          <p:cNvSpPr/>
          <p:nvPr/>
        </p:nvSpPr>
        <p:spPr>
          <a:xfrm>
            <a:off x="9265647" y="3429000"/>
            <a:ext cx="1336217" cy="4968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DAC70F8-E228-4361-8EEF-5DC017B97AF4}"/>
              </a:ext>
            </a:extLst>
          </p:cNvPr>
          <p:cNvSpPr/>
          <p:nvPr/>
        </p:nvSpPr>
        <p:spPr>
          <a:xfrm>
            <a:off x="8035800" y="4189639"/>
            <a:ext cx="1104224" cy="52327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5716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4B8658-80A0-47C4-9ABC-205839DD7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de la receta papel II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414A67-5EDC-4501-A0DE-F6CEE7A5A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s-ES" sz="2400" dirty="0"/>
              <a:t>Receta tradicional informatizada: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000" dirty="0"/>
              <a:t>se accederá a la información de la prescripción de manera </a:t>
            </a:r>
            <a:r>
              <a:rPr lang="es-ES" sz="2000" b="1" dirty="0"/>
              <a:t>muy parecida a la receta electrónica</a:t>
            </a:r>
            <a:r>
              <a:rPr lang="es-ES" sz="2000" dirty="0"/>
              <a:t>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000" dirty="0"/>
              <a:t>en la </a:t>
            </a:r>
            <a:r>
              <a:rPr lang="es-ES" sz="2000" b="1" dirty="0"/>
              <a:t>misma pantalla de acceso a receta electrónica se introduce la información de identificación del paciente</a:t>
            </a:r>
            <a:r>
              <a:rPr lang="es-ES" sz="2000" dirty="0"/>
              <a:t> (CIPA, DNI, CIPSNS) </a:t>
            </a:r>
            <a:r>
              <a:rPr lang="es-ES" sz="2000" b="1" dirty="0"/>
              <a:t>y el localizador de la receta papel </a:t>
            </a:r>
            <a:r>
              <a:rPr lang="es-ES" sz="2000" dirty="0"/>
              <a:t>(UPXXXX).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000" dirty="0"/>
              <a:t>accederemos a la información de la prescripción y </a:t>
            </a:r>
            <a:r>
              <a:rPr lang="es-ES" sz="2000" b="1" dirty="0"/>
              <a:t>desde ese mismo momento el funcionamiento en cuanto a dispensación es el mismo que receta electrónica</a:t>
            </a:r>
            <a:r>
              <a:rPr lang="es-ES" sz="2000" dirty="0"/>
              <a:t>.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s-ES" dirty="0"/>
              <a:t>la dispensación por principio activo y sustituciones de medicamentos similar a receta electrónica. 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s-ES" dirty="0"/>
              <a:t>la información de conjuntos de sustitución y agrupaciones de principio activo son las mismas que para receta electrónica.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s-ES" dirty="0"/>
              <a:t>en caso de sustitución en prescripciones por marca comercial se tendrán que indicar las causas de la sustitución de manera análoga a receta electrónica.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000" dirty="0"/>
              <a:t>la </a:t>
            </a:r>
            <a:r>
              <a:rPr lang="es-ES" sz="2000" b="1" dirty="0"/>
              <a:t>diferencia es que </a:t>
            </a:r>
            <a:r>
              <a:rPr lang="es-ES" sz="2800" b="1" u="sng" dirty="0"/>
              <a:t>no</a:t>
            </a:r>
            <a:r>
              <a:rPr lang="es-ES" sz="2800" b="1" dirty="0"/>
              <a:t> </a:t>
            </a:r>
            <a:r>
              <a:rPr lang="es-ES" sz="2000" b="1" dirty="0"/>
              <a:t>se imprime hoja de cupones precinto</a:t>
            </a:r>
            <a:r>
              <a:rPr lang="es-ES" sz="2000" dirty="0"/>
              <a:t>.</a:t>
            </a:r>
            <a:endParaRPr lang="es-ES" dirty="0"/>
          </a:p>
          <a:p>
            <a:pPr lvl="1">
              <a:buFont typeface="Arial" panose="020B0604020202020204" pitchFamily="34" charset="0"/>
              <a:buChar char="•"/>
            </a:pPr>
            <a:endParaRPr lang="es-ES" sz="2000" dirty="0"/>
          </a:p>
          <a:p>
            <a:endParaRPr lang="es-ES" dirty="0"/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F3B3C75B-45D6-4BF1-825C-D815210AB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0"/>
          <a:stretch>
            <a:fillRect/>
          </a:stretch>
        </p:blipFill>
        <p:spPr bwMode="auto">
          <a:xfrm>
            <a:off x="11154833" y="203680"/>
            <a:ext cx="88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835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2FE61-AF4E-4A91-B41D-A90C20F34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48EA64D-81C9-40F6-86F1-15759091E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-31894"/>
            <a:ext cx="9767897" cy="6913903"/>
          </a:xfrm>
        </p:spPr>
      </p:pic>
      <p:pic>
        <p:nvPicPr>
          <p:cNvPr id="12" name="Picture 2" descr="Resultado de imagen de unycop">
            <a:extLst>
              <a:ext uri="{FF2B5EF4-FFF2-40B4-BE49-F238E27FC236}">
                <a16:creationId xmlns:a16="http://schemas.microsoft.com/office/drawing/2014/main" id="{B868758F-E470-48AA-B8D6-42D963F78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498" y="3919538"/>
            <a:ext cx="3350452" cy="1597908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B5EBDDCB-1729-4B59-9F20-5DAA28D0851C}"/>
              </a:ext>
            </a:extLst>
          </p:cNvPr>
          <p:cNvSpPr/>
          <p:nvPr/>
        </p:nvSpPr>
        <p:spPr>
          <a:xfrm>
            <a:off x="4933950" y="2794725"/>
            <a:ext cx="1743075" cy="16700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400F473-7035-43B8-981B-D2B120ADF673}"/>
              </a:ext>
            </a:extLst>
          </p:cNvPr>
          <p:cNvSpPr/>
          <p:nvPr/>
        </p:nvSpPr>
        <p:spPr>
          <a:xfrm>
            <a:off x="1974715" y="3374266"/>
            <a:ext cx="6599941" cy="5692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6013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27839-5175-4A53-AE14-4EA04E5B9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D92669B-C514-4386-BE32-6B9C09A15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24" y="0"/>
            <a:ext cx="10522743" cy="6858000"/>
          </a:xfr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806CA27-3845-474A-A5C2-73DA0474B247}"/>
              </a:ext>
            </a:extLst>
          </p:cNvPr>
          <p:cNvSpPr/>
          <p:nvPr/>
        </p:nvSpPr>
        <p:spPr>
          <a:xfrm>
            <a:off x="4600575" y="4914900"/>
            <a:ext cx="1847850" cy="20637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27AD99A-6F59-4038-9F3E-E3DF0116BF94}"/>
              </a:ext>
            </a:extLst>
          </p:cNvPr>
          <p:cNvSpPr/>
          <p:nvPr/>
        </p:nvSpPr>
        <p:spPr>
          <a:xfrm>
            <a:off x="5153026" y="4670425"/>
            <a:ext cx="781050" cy="20637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2" descr="Farmatic Windows">
            <a:extLst>
              <a:ext uri="{FF2B5EF4-FFF2-40B4-BE49-F238E27FC236}">
                <a16:creationId xmlns:a16="http://schemas.microsoft.com/office/drawing/2014/main" id="{6B0E6A1C-6D82-4534-BD9B-414C35A7F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87" y="4941005"/>
            <a:ext cx="4277672" cy="1166638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  <a:effectLst>
            <a:softEdge rad="0"/>
          </a:effectLst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74B9A5B6-0419-4AD1-A226-C430488A2169}"/>
              </a:ext>
            </a:extLst>
          </p:cNvPr>
          <p:cNvSpPr/>
          <p:nvPr/>
        </p:nvSpPr>
        <p:spPr>
          <a:xfrm>
            <a:off x="751512" y="3803515"/>
            <a:ext cx="2087592" cy="168065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459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4C5F1-2901-4E9D-92BD-B4F2B0DC8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5629228-58CD-4280-A7A7-AB8DE8828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7875" y="2247900"/>
            <a:ext cx="3076575" cy="32194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0523615-03F1-4DA8-8150-83A96B03F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13" y="0"/>
            <a:ext cx="11772900" cy="2257425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F8014E53-FFA0-45CD-B0C3-05406FD08792}"/>
              </a:ext>
            </a:extLst>
          </p:cNvPr>
          <p:cNvSpPr/>
          <p:nvPr/>
        </p:nvSpPr>
        <p:spPr>
          <a:xfrm>
            <a:off x="4965940" y="1274343"/>
            <a:ext cx="2087592" cy="5692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0C91E46-AE80-4058-9A87-AD86D9E46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01" y="3233719"/>
            <a:ext cx="3060490" cy="881728"/>
          </a:xfrm>
          <a:prstGeom prst="rect">
            <a:avLst/>
          </a:prstGeom>
          <a:ln w="444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7734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C174A5-C1D6-4846-8210-197687DF9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de la receta papel III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7C4F55-F913-4DF1-BFE9-3A3241914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136" y="2704289"/>
            <a:ext cx="3701864" cy="26701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 Para agilizar el proceso, se prevé la lectura del código del paciente mediante el escaneado del código PDF-417 que está en la esquina superior derecha de la receta.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81663D3-6269-4C12-B84E-0D71AC1A3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62" y="1863755"/>
            <a:ext cx="6800850" cy="3962400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42A4156F-932E-4D0F-A71F-3444B0A7605B}"/>
              </a:ext>
            </a:extLst>
          </p:cNvPr>
          <p:cNvCxnSpPr>
            <a:cxnSpLocks/>
          </p:cNvCxnSpPr>
          <p:nvPr/>
        </p:nvCxnSpPr>
        <p:spPr>
          <a:xfrm flipH="1" flipV="1">
            <a:off x="6852062" y="3325091"/>
            <a:ext cx="1638074" cy="10390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147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48085-EC49-4C1A-9CF2-1BD822186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de la receta papel IV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73FCF0-50B3-490B-B29F-AA1B67C50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622" y="1846264"/>
            <a:ext cx="10257211" cy="4022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S" sz="2400" dirty="0"/>
              <a:t>Situaciones en las que puede que no salga la medicación en la receta tradicional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/>
              <a:t>se han </a:t>
            </a:r>
            <a:r>
              <a:rPr lang="es-ES" sz="2000" b="1" u="sng" dirty="0"/>
              <a:t>superado los diez días </a:t>
            </a:r>
            <a:r>
              <a:rPr lang="es-ES" sz="2000" dirty="0"/>
              <a:t>desde la fecha de prescripción. </a:t>
            </a:r>
          </a:p>
          <a:p>
            <a:pPr marL="384175" lvl="2" indent="0" algn="ctr">
              <a:buNone/>
            </a:pPr>
            <a:r>
              <a:rPr lang="es-ES" sz="2400" b="1" dirty="0">
                <a:solidFill>
                  <a:srgbClr val="FF0000"/>
                </a:solidFill>
              </a:rPr>
              <a:t>¡¡¡NO INTRODUCIRLA DE FORMA MANUAL!!!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000" dirty="0"/>
              <a:t>la </a:t>
            </a:r>
            <a:r>
              <a:rPr lang="es-ES" sz="2000" b="1" dirty="0"/>
              <a:t>receta proviene de hospital o especialista</a:t>
            </a:r>
            <a:r>
              <a:rPr lang="es-ES" sz="2000" dirty="0"/>
              <a:t>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s-ES" sz="1800" dirty="0"/>
              <a:t>Revisaremos la numeración del localizador UP….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s-ES" sz="1800" dirty="0"/>
              <a:t>Si la tercera y cuarta cifra son superiores a 87, la receta no viene de centro de salud y por tanto no saldrá la medicación, en estos casos la introduciremos al sistema como receta manual.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s-ES" sz="1800" dirty="0"/>
              <a:t>AÑO 2019: UP1987…..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s-ES" sz="1800" dirty="0"/>
              <a:t>AÑO 2020: UP2087…..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s-ES" sz="1800" dirty="0"/>
              <a:t>AÑO 2021: UP2187…..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s-ES" sz="1800" dirty="0"/>
              <a:t>……</a:t>
            </a:r>
          </a:p>
          <a:p>
            <a:pPr marL="1071400" lvl="6" indent="0">
              <a:buNone/>
            </a:pPr>
            <a:endParaRPr lang="es-ES" dirty="0"/>
          </a:p>
          <a:p>
            <a:pPr lvl="2">
              <a:buFont typeface="Wingdings" panose="05000000000000000000" pitchFamily="2" charset="2"/>
              <a:buChar char="q"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1948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4B8658-80A0-47C4-9ABC-205839DD7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Tratamiento de la receta papel V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414A67-5EDC-4501-A0DE-F6CEE7A5A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s-ES" sz="24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2400" dirty="0"/>
              <a:t>Receta tradicional manual: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000" dirty="0"/>
              <a:t>la receta papel manual al no existir en el sistema, se tiene que introducir en el mismo para que la información de tope de copago quede actualizada.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000" dirty="0"/>
              <a:t>los programas de gestión, han previsto un procedimiento especial para introducir en el momento de la venta los datos requeridos: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s-ES" sz="1800" dirty="0"/>
              <a:t>identificación del paciente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s-ES" sz="1800" dirty="0"/>
              <a:t>código nacional a dispensar</a:t>
            </a:r>
          </a:p>
          <a:p>
            <a:pPr lvl="2" algn="just">
              <a:buFont typeface="Courier New" panose="02070309020205020404" pitchFamily="49" charset="0"/>
              <a:buChar char="o"/>
            </a:pPr>
            <a:r>
              <a:rPr lang="es-ES" sz="1800" dirty="0"/>
              <a:t>localizador de la receta papel</a:t>
            </a:r>
          </a:p>
          <a:p>
            <a:endParaRPr lang="es-ES" dirty="0"/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F3B3C75B-45D6-4BF1-825C-D815210AB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0"/>
          <a:stretch>
            <a:fillRect/>
          </a:stretch>
        </p:blipFill>
        <p:spPr bwMode="auto">
          <a:xfrm>
            <a:off x="11154833" y="203680"/>
            <a:ext cx="88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027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BA55B-1A37-4666-96A6-A6A70B86E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Introducción 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136A00-0354-4A24-9F0C-D7652F569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433" y="1846264"/>
            <a:ext cx="10058400" cy="415772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s-ES" sz="2400" dirty="0"/>
              <a:t>RD-Ley 16/2012, de 20 de abril, de medidas urgentes para garantizar la sostenibilidad del Sistema Nacional de Salud y mejorar la calidad y seguridad de sus prestaciones.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2400" dirty="0"/>
              <a:t> En julio de 2012 entra en vigor el copago farmacéutico: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000" dirty="0"/>
              <a:t>se crean los sistemas de aportaciones </a:t>
            </a:r>
            <a:r>
              <a:rPr lang="es-ES" sz="2000" b="1" dirty="0"/>
              <a:t>TSI.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000" dirty="0"/>
              <a:t>los </a:t>
            </a:r>
            <a:r>
              <a:rPr lang="es-ES" sz="2000" b="1" dirty="0"/>
              <a:t>pensionistas TSI 2 y TSI 5.</a:t>
            </a:r>
          </a:p>
          <a:p>
            <a:pPr lvl="2" algn="just"/>
            <a:r>
              <a:rPr lang="es-ES" sz="1800" dirty="0"/>
              <a:t>para la </a:t>
            </a:r>
            <a:r>
              <a:rPr lang="es-ES" sz="1800" u="sng" dirty="0"/>
              <a:t>TSI 2,</a:t>
            </a:r>
            <a:r>
              <a:rPr lang="es-ES" sz="1800" dirty="0"/>
              <a:t> el usuario paga un 10% hasta un tope de aportación en función de criterios de IRPF.</a:t>
            </a:r>
          </a:p>
          <a:p>
            <a:pPr marL="566737" lvl="3" indent="0" algn="just">
              <a:buNone/>
            </a:pPr>
            <a:r>
              <a:rPr lang="es-ES" sz="1600" dirty="0"/>
              <a:t>- Tope de </a:t>
            </a:r>
            <a:r>
              <a:rPr lang="es-ES" sz="1800" b="1" dirty="0"/>
              <a:t>8,23 € </a:t>
            </a:r>
            <a:r>
              <a:rPr lang="es-ES" sz="1600" dirty="0"/>
              <a:t>para rentas inferiores a 18.000 €.</a:t>
            </a:r>
          </a:p>
          <a:p>
            <a:pPr marL="566737" lvl="3" indent="0" algn="just">
              <a:buNone/>
            </a:pPr>
            <a:r>
              <a:rPr lang="es-ES" sz="1600" dirty="0"/>
              <a:t>- Tope de </a:t>
            </a:r>
            <a:r>
              <a:rPr lang="es-ES" sz="1800" b="1" dirty="0"/>
              <a:t>18,52 € </a:t>
            </a:r>
            <a:r>
              <a:rPr lang="es-ES" sz="1600" dirty="0"/>
              <a:t>para rentas entre 18.000 y 100.000 €.</a:t>
            </a:r>
          </a:p>
          <a:p>
            <a:pPr lvl="2" algn="just"/>
            <a:r>
              <a:rPr lang="es-ES" sz="1800" dirty="0"/>
              <a:t>para la </a:t>
            </a:r>
            <a:r>
              <a:rPr lang="es-ES" sz="1800" u="sng" dirty="0"/>
              <a:t>TSI 5</a:t>
            </a:r>
            <a:r>
              <a:rPr lang="es-ES" sz="1800" dirty="0"/>
              <a:t> se establece un tope único de </a:t>
            </a:r>
            <a:r>
              <a:rPr lang="es-ES" sz="1800" b="1" dirty="0"/>
              <a:t>61,75 €.</a:t>
            </a:r>
          </a:p>
          <a:p>
            <a:pPr algn="ctr"/>
            <a:r>
              <a:rPr lang="es-ES" sz="2400" b="1" dirty="0"/>
              <a:t>No es de aplicación a las recetas F002</a:t>
            </a:r>
          </a:p>
          <a:p>
            <a:endParaRPr lang="es-ES" dirty="0"/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C6C83170-B45E-4378-B609-ACD62C0EC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0"/>
          <a:stretch>
            <a:fillRect/>
          </a:stretch>
        </p:blipFill>
        <p:spPr bwMode="auto">
          <a:xfrm>
            <a:off x="11154833" y="177801"/>
            <a:ext cx="88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223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6A76C677-FD11-4267-89F1-BF80AF630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Evolución en % de facturación RE</a:t>
            </a:r>
            <a:br>
              <a:rPr lang="es-ES" dirty="0"/>
            </a:br>
            <a:r>
              <a:rPr lang="es-ES" dirty="0"/>
              <a:t>Área III, enero a diciembre de 2019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5551FA1-D775-44E1-B805-3D30D88CDD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445832"/>
              </p:ext>
            </p:extLst>
          </p:nvPr>
        </p:nvGraphicFramePr>
        <p:xfrm>
          <a:off x="1759795" y="1736726"/>
          <a:ext cx="8678174" cy="441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477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C77DA1-EEC2-45F0-B250-1EECE34AC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Facturación de la receta papel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56F383-BECC-46F1-98BE-30F92EB93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s-ES" dirty="0"/>
          </a:p>
          <a:p>
            <a:pPr>
              <a:buFont typeface="Wingdings" panose="05000000000000000000" pitchFamily="2" charset="2"/>
              <a:buChar char="q"/>
            </a:pPr>
            <a:endParaRPr lang="es-ES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dirty="0"/>
              <a:t>El procedimiento de </a:t>
            </a:r>
            <a:r>
              <a:rPr lang="es-ES" b="1" dirty="0"/>
              <a:t>facturación</a:t>
            </a:r>
            <a:r>
              <a:rPr lang="es-ES" dirty="0"/>
              <a:t> de la receta papel que se ha introducido en el sistema sigue las </a:t>
            </a:r>
            <a:r>
              <a:rPr lang="es-ES" b="1" dirty="0"/>
              <a:t>reglas actuales </a:t>
            </a:r>
            <a:r>
              <a:rPr lang="es-ES" dirty="0"/>
              <a:t>de facturación de receta papel.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dirty="0"/>
              <a:t>Se ha </a:t>
            </a:r>
            <a:r>
              <a:rPr lang="es-ES" b="1" dirty="0"/>
              <a:t>incorporado un sistema de firma electrónica similar al de la receta electrónica </a:t>
            </a:r>
            <a:r>
              <a:rPr lang="es-ES" dirty="0"/>
              <a:t>nativa para aliviar así los actuales procesos de mecanización, digitalización y facturación de receta papel.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s-ES" b="1" dirty="0"/>
              <a:t>En el futuro será aplicable a recetas de cualquier TSI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62072DFB-9D5B-42DD-8AF9-E177B937E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0"/>
          <a:stretch>
            <a:fillRect/>
          </a:stretch>
        </p:blipFill>
        <p:spPr bwMode="auto">
          <a:xfrm>
            <a:off x="11154833" y="203680"/>
            <a:ext cx="88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388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4A0150-8BDB-4AE4-8498-4B2F666C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Firma de la receta papel tradicional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5AE95A-23BA-4D1A-98A5-1FC5C4EC4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s-ES" dirty="0"/>
          </a:p>
          <a:p>
            <a:pPr>
              <a:buFont typeface="Wingdings" panose="05000000000000000000" pitchFamily="2" charset="2"/>
              <a:buChar char="q"/>
            </a:pPr>
            <a:endParaRPr lang="es-ES" dirty="0"/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El proceso de firma sigue pautas similares al de receta electrónica nativa.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En pendientes de firma elegiremos si queremos firmar receta electrónica o receta tradicional.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La receta tradicional se tiene que firmar y meter en las cajas del mes en curso antes que pase el transportista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b="1" dirty="0"/>
              <a:t>La receta manual no se puede firmar electrónicamente.</a:t>
            </a:r>
          </a:p>
        </p:txBody>
      </p:sp>
    </p:spTree>
    <p:extLst>
      <p:ext uri="{BB962C8B-B14F-4D97-AF65-F5344CB8AC3E}">
        <p14:creationId xmlns:p14="http://schemas.microsoft.com/office/powerpoint/2010/main" val="3156818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A38BE-4B6A-42E6-96D8-80A2DC485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287339"/>
            <a:ext cx="10058400" cy="677395"/>
          </a:xfrm>
        </p:spPr>
        <p:txBody>
          <a:bodyPr>
            <a:normAutofit fontScale="90000"/>
          </a:bodyPr>
          <a:lstStyle/>
          <a:p>
            <a:r>
              <a:rPr lang="es-ES" dirty="0"/>
              <a:t>Firma en </a:t>
            </a:r>
            <a:r>
              <a:rPr lang="es-ES" dirty="0" err="1"/>
              <a:t>Unycop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E2851B4-8138-4066-B2E7-29C0FD3FB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152" y="964734"/>
            <a:ext cx="7618025" cy="5268541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8730070C-0A61-4C44-A590-996A055EE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79" y="2962001"/>
            <a:ext cx="3475568" cy="16687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A la entrada del módulo de firmas, se pregunta si se quiere firmar Receta Electrónica o Receta Tradicional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9694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FD9171-6DC1-484A-B5B3-C26A0FCB9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287340"/>
            <a:ext cx="10058400" cy="836786"/>
          </a:xfrm>
        </p:spPr>
        <p:txBody>
          <a:bodyPr/>
          <a:lstStyle/>
          <a:p>
            <a:r>
              <a:rPr lang="es-ES" dirty="0"/>
              <a:t>Firma en </a:t>
            </a:r>
            <a:r>
              <a:rPr lang="es-ES" dirty="0" err="1"/>
              <a:t>Farmatic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FE8AD00-BDD9-4AFE-B4AF-F99295A00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324" y="1034425"/>
            <a:ext cx="7894433" cy="5290000"/>
          </a:xfrm>
          <a:prstGeom prst="rect">
            <a:avLst/>
          </a:prstGeom>
        </p:spPr>
      </p:pic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35DEF588-4665-48BC-9B8A-7619A4F24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43" y="2357993"/>
            <a:ext cx="2896727" cy="18113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s-ES" dirty="0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C3A87D11-2905-4E0A-9494-6751F1BB160E}"/>
              </a:ext>
            </a:extLst>
          </p:cNvPr>
          <p:cNvCxnSpPr>
            <a:cxnSpLocks/>
          </p:cNvCxnSpPr>
          <p:nvPr/>
        </p:nvCxnSpPr>
        <p:spPr>
          <a:xfrm flipV="1">
            <a:off x="2785145" y="2718034"/>
            <a:ext cx="1166070" cy="310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442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164385-7E03-4ECA-A107-A14E150F5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287340"/>
            <a:ext cx="10058400" cy="701672"/>
          </a:xfrm>
        </p:spPr>
        <p:txBody>
          <a:bodyPr>
            <a:normAutofit fontScale="90000"/>
          </a:bodyPr>
          <a:lstStyle/>
          <a:p>
            <a:r>
              <a:rPr lang="es-ES" dirty="0"/>
              <a:t>Firma en </a:t>
            </a:r>
            <a:r>
              <a:rPr lang="es-ES" dirty="0" err="1"/>
              <a:t>Nixfarma</a:t>
            </a:r>
            <a:endParaRPr lang="es-ES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4DC08461-3EDB-4B97-994E-F79AE2998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5904" y="1786874"/>
            <a:ext cx="2317886" cy="19120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S" dirty="0"/>
              <a:t> Existe un selector en el módulo de firmas para seleccionar el tipo de receta que se quiere firmar.</a:t>
            </a:r>
          </a:p>
          <a:p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BCE9A85-1031-45C2-882C-F019950BB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2" y="1138333"/>
            <a:ext cx="8684762" cy="4968851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C451F7A8-D9F0-4AC3-9204-A465DC5859E9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8623883" y="2567031"/>
            <a:ext cx="1042021" cy="175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156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4200C4-7D53-43C6-8F9E-B30067C24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Limitaciones del sistema actual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BC6973-1677-48D2-B659-75147C9E5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s-ES" sz="24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s-ES" sz="2400" b="1" dirty="0"/>
              <a:t>No se debe realizar devolución de un medicamento dispensado cuando se ha pasado de mes</a:t>
            </a:r>
            <a:r>
              <a:rPr lang="es-ES" b="1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b="1" dirty="0"/>
              <a:t>No</a:t>
            </a:r>
            <a:r>
              <a:rPr lang="es-ES" sz="2400" dirty="0"/>
              <a:t> esta previsto para pacientes de otras CCAA (</a:t>
            </a:r>
            <a:r>
              <a:rPr lang="es-ES" sz="2400" b="1" dirty="0"/>
              <a:t>Interoperabilidad</a:t>
            </a:r>
            <a:r>
              <a:rPr lang="es-ES" sz="2400" dirty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2400" dirty="0"/>
              <a:t>En resumen de facturación hay un descuadre en el líquido y en la aportación, entre los datos del Programa Facturar y los emitidos por el Colegio. </a:t>
            </a:r>
            <a:r>
              <a:rPr lang="es-ES" sz="2200" dirty="0"/>
              <a:t>Se ha modificado el informe del listado de recetas facturadas incorporando: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b="1" dirty="0"/>
              <a:t>la aportación con copago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1800" b="1" dirty="0"/>
              <a:t>el líquido con copago de cada una de </a:t>
            </a:r>
            <a:r>
              <a:rPr lang="es-ES" sz="1800" b="1"/>
              <a:t>las receta</a:t>
            </a:r>
            <a:endParaRPr lang="es-ES" sz="1800" b="1" dirty="0"/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E45B3D83-CE84-4E0F-B78F-6D27ABD38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0"/>
          <a:stretch>
            <a:fillRect/>
          </a:stretch>
        </p:blipFill>
        <p:spPr bwMode="auto">
          <a:xfrm>
            <a:off x="11154833" y="203680"/>
            <a:ext cx="88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288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09101DB-92CA-4ED9-8CE3-05B2769C7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12"/>
            <a:ext cx="12192000" cy="681497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017530D-CE54-409E-A35A-81C5121F3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04" y="2047875"/>
            <a:ext cx="413385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64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31A90F-792B-43E7-B823-B94753267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27" y="2579277"/>
            <a:ext cx="10058400" cy="1449387"/>
          </a:xfrm>
        </p:spPr>
        <p:txBody>
          <a:bodyPr/>
          <a:lstStyle/>
          <a:p>
            <a:pPr algn="ctr"/>
            <a:r>
              <a:rPr lang="es-ES" b="1" dirty="0"/>
              <a:t>MUCHAS GRACIAS </a:t>
            </a:r>
            <a:r>
              <a:rPr lang="es-ES" b="1"/>
              <a:t>POR VUESTRA </a:t>
            </a:r>
            <a:r>
              <a:rPr lang="es-ES" b="1" dirty="0"/>
              <a:t>ATENCIÓN</a:t>
            </a:r>
          </a:p>
        </p:txBody>
      </p:sp>
    </p:spTree>
    <p:extLst>
      <p:ext uri="{BB962C8B-B14F-4D97-AF65-F5344CB8AC3E}">
        <p14:creationId xmlns:p14="http://schemas.microsoft.com/office/powerpoint/2010/main" val="269105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8EE516F-D1CB-4DE6-8A55-3DDE6D6E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Introducción II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5B69957-C98E-4468-8F23-ECDA54837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s-ES" sz="24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2400" dirty="0"/>
              <a:t>Se deja en </a:t>
            </a:r>
            <a:r>
              <a:rPr lang="es-ES" sz="2400" b="1" dirty="0"/>
              <a:t>manos de las CC.AA</a:t>
            </a:r>
            <a:r>
              <a:rPr lang="es-ES" sz="2400" dirty="0"/>
              <a:t>. el sistema para controlar el tope de aportación.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2400" dirty="0"/>
              <a:t>El </a:t>
            </a:r>
            <a:r>
              <a:rPr lang="es-ES" sz="2400" b="1" dirty="0"/>
              <a:t>SMS en Murcia elige no topar la aportación y devolver de oficio el exceso que tiene el paciente</a:t>
            </a:r>
            <a:r>
              <a:rPr lang="es-ES" sz="2400" dirty="0"/>
              <a:t> (plazo de devolución no mayor de 6 meses).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2400" dirty="0"/>
              <a:t>En </a:t>
            </a:r>
            <a:r>
              <a:rPr lang="es-ES" sz="2400" b="1" dirty="0"/>
              <a:t>mayo 2018</a:t>
            </a:r>
            <a:r>
              <a:rPr lang="es-ES" sz="2400" dirty="0"/>
              <a:t> a raíz de </a:t>
            </a:r>
            <a:r>
              <a:rPr lang="es-ES" sz="2400" b="1" dirty="0"/>
              <a:t>una resolución del parlamento regional </a:t>
            </a:r>
            <a:r>
              <a:rPr lang="es-ES" sz="2400" dirty="0"/>
              <a:t>se tiene que </a:t>
            </a:r>
            <a:r>
              <a:rPr lang="es-ES" sz="2400" b="1" dirty="0"/>
              <a:t>modificar el sistema de copago </a:t>
            </a:r>
            <a:r>
              <a:rPr lang="es-ES" sz="2400" dirty="0"/>
              <a:t>y supone la implementación del tope para que los pensionistas dejen de pagar aportación una vez superado.</a:t>
            </a:r>
          </a:p>
          <a:p>
            <a:endParaRPr lang="es-ES" dirty="0"/>
          </a:p>
        </p:txBody>
      </p:sp>
      <p:pic>
        <p:nvPicPr>
          <p:cNvPr id="6" name="Imagen 1">
            <a:extLst>
              <a:ext uri="{FF2B5EF4-FFF2-40B4-BE49-F238E27FC236}">
                <a16:creationId xmlns:a16="http://schemas.microsoft.com/office/drawing/2014/main" id="{24EA8723-93E3-4B47-89B2-7C254F74F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0"/>
          <a:stretch>
            <a:fillRect/>
          </a:stretch>
        </p:blipFill>
        <p:spPr bwMode="auto">
          <a:xfrm>
            <a:off x="11154833" y="177801"/>
            <a:ext cx="88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791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de areas de salud murcia">
            <a:extLst>
              <a:ext uri="{FF2B5EF4-FFF2-40B4-BE49-F238E27FC236}">
                <a16:creationId xmlns:a16="http://schemas.microsoft.com/office/drawing/2014/main" id="{2F71F8C5-55C7-4B47-8C52-2492E21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464" y="448574"/>
            <a:ext cx="5783551" cy="568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1">
            <a:extLst>
              <a:ext uri="{FF2B5EF4-FFF2-40B4-BE49-F238E27FC236}">
                <a16:creationId xmlns:a16="http://schemas.microsoft.com/office/drawing/2014/main" id="{021D7965-595A-41DC-A525-A31ADF4F48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0"/>
          <a:stretch>
            <a:fillRect/>
          </a:stretch>
        </p:blipFill>
        <p:spPr bwMode="auto">
          <a:xfrm>
            <a:off x="11154833" y="177801"/>
            <a:ext cx="88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Elipse 19">
            <a:extLst>
              <a:ext uri="{FF2B5EF4-FFF2-40B4-BE49-F238E27FC236}">
                <a16:creationId xmlns:a16="http://schemas.microsoft.com/office/drawing/2014/main" id="{1814E42E-F281-4C39-822D-8BB44BF4738C}"/>
              </a:ext>
            </a:extLst>
          </p:cNvPr>
          <p:cNvSpPr/>
          <p:nvPr/>
        </p:nvSpPr>
        <p:spPr>
          <a:xfrm rot="20025292">
            <a:off x="4832771" y="1993459"/>
            <a:ext cx="2752888" cy="20469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0E5BF558-0F69-415F-AD25-0926118FAD2D}"/>
              </a:ext>
            </a:extLst>
          </p:cNvPr>
          <p:cNvSpPr/>
          <p:nvPr/>
        </p:nvSpPr>
        <p:spPr>
          <a:xfrm>
            <a:off x="7482703" y="3306624"/>
            <a:ext cx="592590" cy="2565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E6C6C7A8-D810-4C13-9715-5A397A73C09B}"/>
              </a:ext>
            </a:extLst>
          </p:cNvPr>
          <p:cNvSpPr/>
          <p:nvPr/>
        </p:nvSpPr>
        <p:spPr>
          <a:xfrm rot="21339997">
            <a:off x="8020789" y="2730769"/>
            <a:ext cx="362328" cy="1680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A950F94-2A21-4329-A871-88ECE1DE96DA}"/>
              </a:ext>
            </a:extLst>
          </p:cNvPr>
          <p:cNvSpPr/>
          <p:nvPr/>
        </p:nvSpPr>
        <p:spPr>
          <a:xfrm rot="21379933">
            <a:off x="7648202" y="2800268"/>
            <a:ext cx="375455" cy="2729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3485345-DD04-47B9-B676-E076FB052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287339"/>
            <a:ext cx="10058400" cy="1449387"/>
          </a:xfrm>
        </p:spPr>
        <p:txBody>
          <a:bodyPr/>
          <a:lstStyle/>
          <a:p>
            <a:r>
              <a:rPr lang="es-ES" dirty="0"/>
              <a:t>Introducción III</a:t>
            </a:r>
            <a:br>
              <a:rPr lang="es-ES" dirty="0"/>
            </a:br>
            <a:endParaRPr lang="es-ES"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D16276F4-873B-40D3-A56C-C26628A6AB95}"/>
              </a:ext>
            </a:extLst>
          </p:cNvPr>
          <p:cNvSpPr/>
          <p:nvPr/>
        </p:nvSpPr>
        <p:spPr>
          <a:xfrm>
            <a:off x="7311624" y="379561"/>
            <a:ext cx="2280950" cy="19547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Marcador de contenido 2">
            <a:extLst>
              <a:ext uri="{FF2B5EF4-FFF2-40B4-BE49-F238E27FC236}">
                <a16:creationId xmlns:a16="http://schemas.microsoft.com/office/drawing/2014/main" id="{BE536C71-ACBF-4A0A-9CAC-CD4609178902}"/>
              </a:ext>
            </a:extLst>
          </p:cNvPr>
          <p:cNvSpPr txBox="1">
            <a:spLocks/>
          </p:cNvSpPr>
          <p:nvPr/>
        </p:nvSpPr>
        <p:spPr bwMode="auto">
          <a:xfrm>
            <a:off x="671659" y="1752099"/>
            <a:ext cx="3747861" cy="193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s-ES" sz="1700" dirty="0"/>
              <a:t>En diciembre de 2018 se hace un piloto, con el objetivo de validar los 3 programas de gestión mayoritarios en la Región en los municipios de: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s-ES" sz="1700" b="1" dirty="0" err="1"/>
              <a:t>Albudeite</a:t>
            </a:r>
            <a:endParaRPr lang="es-ES" sz="1700" b="1" dirty="0"/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s-ES" sz="1700" b="1" dirty="0" err="1"/>
              <a:t>Ojós</a:t>
            </a:r>
            <a:endParaRPr lang="es-ES" sz="1700" b="1" dirty="0"/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s-ES" sz="1700" b="1" dirty="0"/>
              <a:t>Ricote</a:t>
            </a:r>
          </a:p>
          <a:p>
            <a:pPr marL="0" indent="0" algn="just">
              <a:buNone/>
            </a:pPr>
            <a:endParaRPr lang="es-ES" sz="1800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55BC071-8B23-4785-B63F-24FBA837FF51}"/>
              </a:ext>
            </a:extLst>
          </p:cNvPr>
          <p:cNvSpPr/>
          <p:nvPr/>
        </p:nvSpPr>
        <p:spPr>
          <a:xfrm rot="16200000">
            <a:off x="9409003" y="3577545"/>
            <a:ext cx="712198" cy="16907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97E7B2C-8827-4FA3-8BAB-037B9F9FC385}"/>
              </a:ext>
            </a:extLst>
          </p:cNvPr>
          <p:cNvSpPr txBox="1"/>
          <p:nvPr/>
        </p:nvSpPr>
        <p:spPr>
          <a:xfrm>
            <a:off x="7481647" y="3306624"/>
            <a:ext cx="7085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err="1"/>
              <a:t>Albudeite</a:t>
            </a:r>
            <a:endParaRPr lang="es-ES" sz="900" b="1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9AACF90-FEE2-48F9-9A2B-90E47B8DF227}"/>
              </a:ext>
            </a:extLst>
          </p:cNvPr>
          <p:cNvSpPr txBox="1"/>
          <p:nvPr/>
        </p:nvSpPr>
        <p:spPr>
          <a:xfrm>
            <a:off x="7600714" y="2842710"/>
            <a:ext cx="5172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/>
              <a:t>Ricote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06B2781-7F94-4EB0-98E1-3CB53E9583C3}"/>
              </a:ext>
            </a:extLst>
          </p:cNvPr>
          <p:cNvSpPr txBox="1"/>
          <p:nvPr/>
        </p:nvSpPr>
        <p:spPr>
          <a:xfrm>
            <a:off x="7994832" y="2701127"/>
            <a:ext cx="5172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err="1"/>
              <a:t>Ojós</a:t>
            </a:r>
            <a:endParaRPr lang="es-ES" sz="900" b="1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537B84CD-E544-4DD2-85B1-09D47EE5A96C}"/>
              </a:ext>
            </a:extLst>
          </p:cNvPr>
          <p:cNvSpPr/>
          <p:nvPr/>
        </p:nvSpPr>
        <p:spPr>
          <a:xfrm rot="16200000">
            <a:off x="8341765" y="3817722"/>
            <a:ext cx="1155896" cy="2379219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316BE67-0A8E-4609-90C5-3879B8F06E2C}"/>
              </a:ext>
            </a:extLst>
          </p:cNvPr>
          <p:cNvSpPr txBox="1"/>
          <p:nvPr/>
        </p:nvSpPr>
        <p:spPr>
          <a:xfrm>
            <a:off x="671658" y="3648711"/>
            <a:ext cx="3747861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 algn="just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s-ES" sz="1700" dirty="0">
                <a:solidFill>
                  <a:srgbClr val="404040"/>
                </a:solidFill>
              </a:rPr>
              <a:t>En febrero de 2019 se extiende el piloto al </a:t>
            </a:r>
            <a:r>
              <a:rPr lang="es-ES" sz="1700" b="1" dirty="0">
                <a:solidFill>
                  <a:srgbClr val="404040"/>
                </a:solidFill>
              </a:rPr>
              <a:t>Área IV </a:t>
            </a:r>
            <a:r>
              <a:rPr lang="es-ES" sz="1700" dirty="0">
                <a:solidFill>
                  <a:srgbClr val="404040"/>
                </a:solidFill>
              </a:rPr>
              <a:t>con el objetivo de depurar las incidencias que pudieran ocurrir.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2EEA635-CE6A-4F9C-A8D4-57D3DC5EB380}"/>
              </a:ext>
            </a:extLst>
          </p:cNvPr>
          <p:cNvSpPr txBox="1"/>
          <p:nvPr/>
        </p:nvSpPr>
        <p:spPr>
          <a:xfrm>
            <a:off x="671658" y="4625251"/>
            <a:ext cx="3747861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 algn="just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s-ES" sz="1700" dirty="0">
                <a:solidFill>
                  <a:srgbClr val="404040"/>
                </a:solidFill>
              </a:rPr>
              <a:t>En noviembre de 2019 se extiende el copago al </a:t>
            </a:r>
            <a:r>
              <a:rPr lang="es-ES" sz="1700" b="1" dirty="0">
                <a:solidFill>
                  <a:srgbClr val="404040"/>
                </a:solidFill>
              </a:rPr>
              <a:t>Área V.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71B3B61-8F66-4851-A3AA-5875ADF8F837}"/>
              </a:ext>
            </a:extLst>
          </p:cNvPr>
          <p:cNvSpPr txBox="1"/>
          <p:nvPr/>
        </p:nvSpPr>
        <p:spPr>
          <a:xfrm>
            <a:off x="671657" y="5219327"/>
            <a:ext cx="3747861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 algn="just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</a:pPr>
            <a:r>
              <a:rPr lang="es-ES" sz="1700" dirty="0">
                <a:solidFill>
                  <a:srgbClr val="404040"/>
                </a:solidFill>
              </a:rPr>
              <a:t>En enero de 2020 se extiende </a:t>
            </a:r>
            <a:r>
              <a:rPr lang="es-ES" sz="1700">
                <a:solidFill>
                  <a:srgbClr val="404040"/>
                </a:solidFill>
              </a:rPr>
              <a:t>el copago </a:t>
            </a:r>
            <a:r>
              <a:rPr lang="es-ES" sz="1700" dirty="0">
                <a:solidFill>
                  <a:srgbClr val="404040"/>
                </a:solidFill>
              </a:rPr>
              <a:t>al </a:t>
            </a:r>
            <a:r>
              <a:rPr lang="es-ES" sz="1700" b="1" dirty="0">
                <a:solidFill>
                  <a:srgbClr val="404040"/>
                </a:solidFill>
              </a:rPr>
              <a:t>Área VIII.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0FB465A-7CB2-4A54-A768-8D2C388B3377}"/>
              </a:ext>
            </a:extLst>
          </p:cNvPr>
          <p:cNvSpPr txBox="1"/>
          <p:nvPr/>
        </p:nvSpPr>
        <p:spPr>
          <a:xfrm>
            <a:off x="7524739" y="5710636"/>
            <a:ext cx="3374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1 de febrero de 2020</a:t>
            </a:r>
          </a:p>
        </p:txBody>
      </p:sp>
    </p:spTree>
    <p:extLst>
      <p:ext uri="{BB962C8B-B14F-4D97-AF65-F5344CB8AC3E}">
        <p14:creationId xmlns:p14="http://schemas.microsoft.com/office/powerpoint/2010/main" val="3993467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/>
      <p:bldP spid="12" grpId="0" animBg="1"/>
      <p:bldP spid="17" grpId="0" animBg="1"/>
      <p:bldP spid="6" grpId="0"/>
      <p:bldP spid="7" grpId="0"/>
      <p:bldP spid="2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1F3BB4-FC7F-45A0-9B31-8ED7F363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 Cómo funciona el Tope de Copago?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DFF050-1B3B-4E3B-A8B8-DDD95B1A8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s-ES" sz="24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2400" dirty="0"/>
              <a:t>El pensionista con TSI 2 o TSI 5 </a:t>
            </a:r>
            <a:r>
              <a:rPr lang="es-ES" sz="2400" b="1" dirty="0"/>
              <a:t>a día 1 de cada mes tendrá restablecido su tope de copago </a:t>
            </a:r>
            <a:r>
              <a:rPr lang="es-ES" sz="2400" dirty="0"/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2400" dirty="0"/>
              <a:t>Conforme el usuario </a:t>
            </a:r>
            <a:r>
              <a:rPr lang="es-ES" sz="2400" b="1" dirty="0"/>
              <a:t>vaya retirando medicación el tope de copago se irá actualizando hasta que llegue a 0 €, </a:t>
            </a:r>
            <a:r>
              <a:rPr lang="es-ES" sz="2400" u="sng" dirty="0"/>
              <a:t>a partir de ese momento el paciente no pagará mas aportación en ese mes natural</a:t>
            </a:r>
            <a:r>
              <a:rPr lang="es-ES" sz="2400" dirty="0"/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2400" dirty="0"/>
              <a:t>Si el paciente </a:t>
            </a:r>
            <a:r>
              <a:rPr lang="es-ES" sz="2400" u="sng" dirty="0"/>
              <a:t>realiza alguna devolución, la información del tope de copago quedará actualizada en los sistemas informáticos </a:t>
            </a:r>
            <a:r>
              <a:rPr lang="es-ES" sz="2400" dirty="0"/>
              <a:t>del SMS y el COF.</a:t>
            </a:r>
          </a:p>
          <a:p>
            <a:endParaRPr lang="es-ES" dirty="0"/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B1E36465-1058-49CE-A0B7-FF753D569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0"/>
          <a:stretch>
            <a:fillRect/>
          </a:stretch>
        </p:blipFill>
        <p:spPr bwMode="auto">
          <a:xfrm>
            <a:off x="11154833" y="177801"/>
            <a:ext cx="88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61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6551AC-B29C-4BB1-B953-50B0754DB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 Cómo vemos la información de tope de copago? 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F301F6-1087-4119-9372-92BD0ABA4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s-ES" sz="2400" dirty="0"/>
          </a:p>
          <a:p>
            <a:pPr>
              <a:buFont typeface="Wingdings" panose="05000000000000000000" pitchFamily="2" charset="2"/>
              <a:buChar char="q"/>
            </a:pPr>
            <a:endParaRPr lang="es-ES" sz="2400" dirty="0"/>
          </a:p>
          <a:p>
            <a:pPr>
              <a:buFont typeface="Wingdings" panose="05000000000000000000" pitchFamily="2" charset="2"/>
              <a:buChar char="q"/>
            </a:pPr>
            <a:endParaRPr lang="es-ES" sz="24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sz="2400" dirty="0"/>
              <a:t>La información del tope de copago se obtiene al: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000" b="1" dirty="0"/>
              <a:t>consultar</a:t>
            </a:r>
            <a:r>
              <a:rPr lang="es-ES" sz="2000" dirty="0"/>
              <a:t> las prescripciones dispensables en </a:t>
            </a:r>
            <a:r>
              <a:rPr lang="es-ES" sz="2000" b="1" dirty="0"/>
              <a:t>receta electrónica</a:t>
            </a:r>
            <a:r>
              <a:rPr lang="es-ES" sz="2000" dirty="0"/>
              <a:t>,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2000" dirty="0"/>
              <a:t>al </a:t>
            </a:r>
            <a:r>
              <a:rPr lang="es-ES" sz="2000" b="1" dirty="0"/>
              <a:t>introducir la identificación del paciente </a:t>
            </a:r>
            <a:r>
              <a:rPr lang="es-ES" sz="2000" dirty="0"/>
              <a:t>(CIP, CIPA, CIPSNS o DNI) y </a:t>
            </a:r>
            <a:r>
              <a:rPr lang="es-ES" sz="2000" b="1" dirty="0"/>
              <a:t>los localizadores en el sistema</a:t>
            </a:r>
            <a:r>
              <a:rPr lang="es-ES" sz="2000" dirty="0"/>
              <a:t>, en el caso de receta papel.</a:t>
            </a:r>
          </a:p>
        </p:txBody>
      </p:sp>
      <p:pic>
        <p:nvPicPr>
          <p:cNvPr id="4" name="Imagen 1">
            <a:extLst>
              <a:ext uri="{FF2B5EF4-FFF2-40B4-BE49-F238E27FC236}">
                <a16:creationId xmlns:a16="http://schemas.microsoft.com/office/drawing/2014/main" id="{7C48ADB0-22A8-4F8B-9D68-D598A52E4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0"/>
          <a:stretch>
            <a:fillRect/>
          </a:stretch>
        </p:blipFill>
        <p:spPr bwMode="auto">
          <a:xfrm>
            <a:off x="11154833" y="177801"/>
            <a:ext cx="88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91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0F994BDF-7FC8-46CA-8896-19D07ABB4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56" y="638"/>
            <a:ext cx="9859992" cy="6857362"/>
          </a:xfr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8A307201-BF5B-451D-8A6D-270AF52B2DBB}"/>
              </a:ext>
            </a:extLst>
          </p:cNvPr>
          <p:cNvSpPr/>
          <p:nvPr/>
        </p:nvSpPr>
        <p:spPr>
          <a:xfrm>
            <a:off x="2541558" y="1056553"/>
            <a:ext cx="2729182" cy="15977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5FF0F8B4-95EF-48EC-9F5C-A50E83E6F5F9}"/>
              </a:ext>
            </a:extLst>
          </p:cNvPr>
          <p:cNvSpPr/>
          <p:nvPr/>
        </p:nvSpPr>
        <p:spPr>
          <a:xfrm>
            <a:off x="3234907" y="987543"/>
            <a:ext cx="4149304" cy="8498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Resultado de imagen de unycop">
            <a:extLst>
              <a:ext uri="{FF2B5EF4-FFF2-40B4-BE49-F238E27FC236}">
                <a16:creationId xmlns:a16="http://schemas.microsoft.com/office/drawing/2014/main" id="{5FC9F9E5-57EE-4E4E-9D22-8038DC165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98" y="3795713"/>
            <a:ext cx="3350452" cy="1597908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088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27839-5175-4A53-AE14-4EA04E5B9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D92669B-C514-4386-BE32-6B9C09A15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24" y="0"/>
            <a:ext cx="10522743" cy="6858000"/>
          </a:xfr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806CA27-3845-474A-A5C2-73DA0474B247}"/>
              </a:ext>
            </a:extLst>
          </p:cNvPr>
          <p:cNvSpPr/>
          <p:nvPr/>
        </p:nvSpPr>
        <p:spPr>
          <a:xfrm>
            <a:off x="4600575" y="4914900"/>
            <a:ext cx="1847850" cy="20637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27AD99A-6F59-4038-9F3E-E3DF0116BF94}"/>
              </a:ext>
            </a:extLst>
          </p:cNvPr>
          <p:cNvSpPr/>
          <p:nvPr/>
        </p:nvSpPr>
        <p:spPr>
          <a:xfrm>
            <a:off x="5153026" y="4670425"/>
            <a:ext cx="781050" cy="20637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2" descr="Farmatic Windows">
            <a:extLst>
              <a:ext uri="{FF2B5EF4-FFF2-40B4-BE49-F238E27FC236}">
                <a16:creationId xmlns:a16="http://schemas.microsoft.com/office/drawing/2014/main" id="{6B0E6A1C-6D82-4534-BD9B-414C35A7F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87" y="4941005"/>
            <a:ext cx="4277672" cy="1166638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  <a:effectLst>
            <a:softEdge rad="0"/>
          </a:effectLst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B63048F1-1239-43C6-BB5F-1FE76968FEE8}"/>
              </a:ext>
            </a:extLst>
          </p:cNvPr>
          <p:cNvSpPr/>
          <p:nvPr/>
        </p:nvSpPr>
        <p:spPr>
          <a:xfrm>
            <a:off x="5485125" y="4229803"/>
            <a:ext cx="1240586" cy="3494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0CBE4F4-69EB-4D90-921F-CE0C0128E98A}"/>
              </a:ext>
            </a:extLst>
          </p:cNvPr>
          <p:cNvSpPr/>
          <p:nvPr/>
        </p:nvSpPr>
        <p:spPr>
          <a:xfrm>
            <a:off x="3750874" y="5755376"/>
            <a:ext cx="2087592" cy="5692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2847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801E7-C998-4ACA-8B2D-3EB53D57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287339"/>
            <a:ext cx="10058400" cy="1449387"/>
          </a:xfrm>
        </p:spPr>
        <p:txBody>
          <a:bodyPr/>
          <a:lstStyle/>
          <a:p>
            <a:r>
              <a:rPr lang="es-ES" dirty="0"/>
              <a:t>¿ Cómo vemos la información de tope de copago? IV 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116B15E2-1972-471E-989D-31F08D463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6" y="1"/>
            <a:ext cx="10692409" cy="6858000"/>
          </a:xfr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0244FF3-B2B2-415A-979E-09EC2CBCB635}"/>
              </a:ext>
            </a:extLst>
          </p:cNvPr>
          <p:cNvSpPr/>
          <p:nvPr/>
        </p:nvSpPr>
        <p:spPr>
          <a:xfrm>
            <a:off x="7132876" y="5620309"/>
            <a:ext cx="1743075" cy="16700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9DD0B34A-7E17-4835-9D3E-20716F0A635D}"/>
              </a:ext>
            </a:extLst>
          </p:cNvPr>
          <p:cNvSpPr/>
          <p:nvPr/>
        </p:nvSpPr>
        <p:spPr>
          <a:xfrm>
            <a:off x="6960618" y="5620309"/>
            <a:ext cx="2087592" cy="5692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F6F39FF-65B1-408F-AE91-144A180CC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8" y="3268225"/>
            <a:ext cx="3060490" cy="881728"/>
          </a:xfrm>
          <a:prstGeom prst="rect">
            <a:avLst/>
          </a:prstGeom>
          <a:ln w="44450">
            <a:solidFill>
              <a:schemeClr val="tx1"/>
            </a:solidFill>
          </a:ln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133A491F-41AE-40B3-8EF1-FF84AB270193}"/>
              </a:ext>
            </a:extLst>
          </p:cNvPr>
          <p:cNvSpPr/>
          <p:nvPr/>
        </p:nvSpPr>
        <p:spPr>
          <a:xfrm>
            <a:off x="3933825" y="1428750"/>
            <a:ext cx="581025" cy="154534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69061E1-8D2F-445B-96BC-58BEA7348B19}"/>
              </a:ext>
            </a:extLst>
          </p:cNvPr>
          <p:cNvSpPr/>
          <p:nvPr/>
        </p:nvSpPr>
        <p:spPr>
          <a:xfrm>
            <a:off x="1643592" y="1302791"/>
            <a:ext cx="581025" cy="154534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87905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Override1.xml><?xml version="1.0" encoding="utf-8"?>
<a:themeOverride xmlns:a="http://schemas.openxmlformats.org/drawingml/2006/main">
  <a:clrScheme name="Retrospección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Retrospección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3715</TotalTime>
  <Words>1235</Words>
  <Application>Microsoft Office PowerPoint</Application>
  <PresentationFormat>Panorámica</PresentationFormat>
  <Paragraphs>112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Wingdings</vt:lpstr>
      <vt:lpstr>Tema de Office</vt:lpstr>
      <vt:lpstr>Retrospección</vt:lpstr>
      <vt:lpstr>PROYECTO AMPLIACIÓN DEL PILOTO DEL TOPE DE COPAGO (ÁREA DE SALUD II) </vt:lpstr>
      <vt:lpstr>Introducción I</vt:lpstr>
      <vt:lpstr>Introducción II</vt:lpstr>
      <vt:lpstr>Introducción III </vt:lpstr>
      <vt:lpstr>¿ Cómo funciona el Tope de Copago?</vt:lpstr>
      <vt:lpstr>¿ Cómo vemos la información de tope de copago? I</vt:lpstr>
      <vt:lpstr>Presentación de PowerPoint</vt:lpstr>
      <vt:lpstr>Presentación de PowerPoint</vt:lpstr>
      <vt:lpstr>¿ Cómo vemos la información de tope de copago? IV </vt:lpstr>
      <vt:lpstr>Tratamiento de la receta papel I</vt:lpstr>
      <vt:lpstr>Receta tradicional automatizada</vt:lpstr>
      <vt:lpstr>Receta tradicional manual</vt:lpstr>
      <vt:lpstr>Tratamiento de la receta papel II</vt:lpstr>
      <vt:lpstr>Presentación de PowerPoint</vt:lpstr>
      <vt:lpstr>Presentación de PowerPoint</vt:lpstr>
      <vt:lpstr>Presentación de PowerPoint</vt:lpstr>
      <vt:lpstr>Tratamiento de la receta papel III</vt:lpstr>
      <vt:lpstr>Tratamiento de la receta papel IV</vt:lpstr>
      <vt:lpstr>Tratamiento de la receta papel V</vt:lpstr>
      <vt:lpstr>Evolución en % de facturación RE Área III, enero a diciembre de 2019</vt:lpstr>
      <vt:lpstr>Facturación de la receta papel</vt:lpstr>
      <vt:lpstr>Firma de la receta papel tradicional</vt:lpstr>
      <vt:lpstr>Firma en Unycop</vt:lpstr>
      <vt:lpstr>Firma en Farmatic</vt:lpstr>
      <vt:lpstr>Firma en Nixfarma</vt:lpstr>
      <vt:lpstr>Limitaciones del sistema actual</vt:lpstr>
      <vt:lpstr>Presentación de PowerPoint</vt:lpstr>
      <vt:lpstr>MUCHAS GRACIAS POR VUESTRA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AMPLIACIÓN DE TOPE DE COPAGO ANUAL DE ESTILOS COFRM</dc:title>
  <dc:creator>Oscar Aguirre Martinez</dc:creator>
  <cp:lastModifiedBy>Oscar Aguirre Martinez</cp:lastModifiedBy>
  <cp:revision>98</cp:revision>
  <cp:lastPrinted>2020-01-29T13:26:02Z</cp:lastPrinted>
  <dcterms:created xsi:type="dcterms:W3CDTF">2019-01-28T07:53:56Z</dcterms:created>
  <dcterms:modified xsi:type="dcterms:W3CDTF">2020-01-29T14:04:05Z</dcterms:modified>
</cp:coreProperties>
</file>